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523" r:id="rId5"/>
    <p:sldId id="549"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5" r:id="rId20"/>
    <p:sldId id="326" r:id="rId21"/>
    <p:sldId id="332" r:id="rId22"/>
    <p:sldId id="323" r:id="rId23"/>
    <p:sldId id="333" r:id="rId24"/>
    <p:sldId id="533" r:id="rId25"/>
    <p:sldId id="532" r:id="rId26"/>
    <p:sldId id="534" r:id="rId27"/>
    <p:sldId id="535" r:id="rId28"/>
    <p:sldId id="536" r:id="rId29"/>
    <p:sldId id="537" r:id="rId30"/>
    <p:sldId id="538" r:id="rId31"/>
    <p:sldId id="539" r:id="rId32"/>
    <p:sldId id="540" r:id="rId33"/>
    <p:sldId id="541" r:id="rId34"/>
    <p:sldId id="542"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298A"/>
    <a:srgbClr val="974CEA"/>
    <a:srgbClr val="C39C2F"/>
    <a:srgbClr val="C59C27"/>
    <a:srgbClr val="D13940"/>
    <a:srgbClr val="EF9A1A"/>
    <a:srgbClr val="907262"/>
    <a:srgbClr val="B3CD1F"/>
    <a:srgbClr val="43B1E5"/>
    <a:srgbClr val="00B8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86" autoAdjust="0"/>
    <p:restoredTop sz="94550" autoAdjust="0"/>
  </p:normalViewPr>
  <p:slideViewPr>
    <p:cSldViewPr snapToGrid="0" showGuides="1">
      <p:cViewPr varScale="1">
        <p:scale>
          <a:sx n="114" d="100"/>
          <a:sy n="114" d="100"/>
        </p:scale>
        <p:origin x="571" y="10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3/21/2021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3/21/2021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8437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019751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23630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CC8C5CC8-8690-884D-B068-6A2CD155D7B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6407780F-DC08-3848-A536-C82805C7F8A1}"/>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17DEFBC4-AA31-4448-A623-8E6DF8AB037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nvie.com/posts/a-successful-git-branching-mode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425625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207546" y="330357"/>
            <a:ext cx="8292316" cy="1030930"/>
          </a:xfrm>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207546" y="1689234"/>
            <a:ext cx="8981279" cy="2855300"/>
          </a:xfrm>
        </p:spPr>
        <p:txBody>
          <a:bodyPr/>
          <a:lstStyle/>
          <a:p>
            <a:r>
              <a:rPr lang="en-US" u="sng" dirty="0"/>
              <a:t>Rinku Gupta</a:t>
            </a:r>
            <a:br>
              <a:rPr lang="en-US" dirty="0"/>
            </a:br>
            <a:r>
              <a:rPr lang="en-US" dirty="0"/>
              <a:t>Argonne National Laboratory</a:t>
            </a:r>
          </a:p>
          <a:p>
            <a:r>
              <a:rPr lang="en-US" dirty="0"/>
              <a:t>Better Scientific Software Tutorial, ISS, March 2021</a:t>
            </a:r>
          </a:p>
        </p:txBody>
      </p:sp>
      <p:pic>
        <p:nvPicPr>
          <p:cNvPr id="4" name="Picture 3">
            <a:extLst>
              <a:ext uri="{FF2B5EF4-FFF2-40B4-BE49-F238E27FC236}">
                <a16:creationId xmlns:a16="http://schemas.microsoft.com/office/drawing/2014/main" id="{1DB1A495-500F-4087-A25F-C970D4BE5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7D545C8E-E77C-460E-B165-EF6B0CB54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2E1B98-3A9E-49BD-A94D-FC6E5B170830}"/>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05111"/>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Git Workflow Models of Different complexity</a:t>
            </a: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p:txBody>
          <a:bodyPr/>
          <a:lstStyle/>
          <a:p>
            <a:r>
              <a:rPr lang="en-US" dirty="0"/>
              <a:t>Git Flow</a:t>
            </a:r>
          </a:p>
          <a:p>
            <a:r>
              <a:rPr lang="en-US" dirty="0" err="1"/>
              <a:t>Github</a:t>
            </a:r>
            <a:r>
              <a:rPr lang="en-US" dirty="0"/>
              <a:t> Flow</a:t>
            </a:r>
          </a:p>
          <a:p>
            <a:r>
              <a:rPr lang="en-US" dirty="0"/>
              <a:t>Gitlab Flow</a:t>
            </a:r>
          </a:p>
          <a:p>
            <a:r>
              <a:rPr lang="en-US" dirty="0"/>
              <a:t>Trilionos Workflow</a:t>
            </a:r>
          </a:p>
          <a:p>
            <a:pPr marL="0" indent="0">
              <a:buNone/>
            </a:pPr>
            <a:endParaRPr lang="en-US" dirty="0"/>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018087"/>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409950" y="4514850"/>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09950" y="5295900"/>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409950" y="479688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3461245" y="3957969"/>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3676650" y="5295900"/>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4095979" y="5867400"/>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5048250" y="5295900"/>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5467579" y="5867400"/>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394335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548640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7867650" y="468839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7867649" y="5448298"/>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7337423" y="4530184"/>
            <a:ext cx="530226" cy="7434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6420243" y="5325758"/>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5035380" y="5324997"/>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3645941" y="5240435"/>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5446228" y="525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5017541" y="5256477"/>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6830862" y="5255208"/>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7276298" y="525520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7851140" y="447288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Tree>
    <p:extLst>
      <p:ext uri="{BB962C8B-B14F-4D97-AF65-F5344CB8AC3E}">
        <p14:creationId xmlns:p14="http://schemas.microsoft.com/office/powerpoint/2010/main" val="1579893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15442</TotalTime>
  <Words>1666</Words>
  <Application>Microsoft Office PowerPoint</Application>
  <PresentationFormat>Custom</PresentationFormat>
  <Paragraphs>242</Paragraphs>
  <Slides>31</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Git Workflow Models of Different complexity </vt:lpstr>
      <vt:lpstr>Git Flow</vt:lpstr>
      <vt:lpstr>GitHub Flow</vt:lpstr>
      <vt:lpstr>GitLab Flow</vt:lpstr>
      <vt:lpstr>Current Trilinos Workflow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365</cp:revision>
  <cp:lastPrinted>2017-11-02T18:35:01Z</cp:lastPrinted>
  <dcterms:created xsi:type="dcterms:W3CDTF">2018-11-06T17:28:56Z</dcterms:created>
  <dcterms:modified xsi:type="dcterms:W3CDTF">2021-03-21T19:10:34Z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